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7" r:id="rId5"/>
    <p:sldId id="264" r:id="rId6"/>
    <p:sldId id="266" r:id="rId7"/>
    <p:sldId id="258" r:id="rId8"/>
    <p:sldId id="259" r:id="rId9"/>
    <p:sldId id="260" r:id="rId10"/>
    <p:sldId id="267" r:id="rId11"/>
    <p:sldId id="261" r:id="rId12"/>
    <p:sldId id="262" r:id="rId13"/>
    <p:sldId id="268" r:id="rId14"/>
    <p:sldId id="263" r:id="rId15"/>
    <p:sldId id="26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6CAB2-F4ED-47BE-9048-416E19AB051B}" v="7" dt="2023-09-14T15:22:06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6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2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64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75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31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0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0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7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8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2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90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1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84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C2B286-39BC-4780-EB5D-8602AFF95B2F}"/>
              </a:ext>
            </a:extLst>
          </p:cNvPr>
          <p:cNvGrpSpPr/>
          <p:nvPr userDrawn="1"/>
        </p:nvGrpSpPr>
        <p:grpSpPr>
          <a:xfrm>
            <a:off x="9331" y="5719665"/>
            <a:ext cx="12179808" cy="905070"/>
            <a:chOff x="9331" y="5719665"/>
            <a:chExt cx="12179808" cy="9050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620AC7-4ADA-0C54-ED46-CE5CE1628ED3}"/>
                </a:ext>
              </a:extLst>
            </p:cNvPr>
            <p:cNvSpPr/>
            <p:nvPr userDrawn="1"/>
          </p:nvSpPr>
          <p:spPr>
            <a:xfrm>
              <a:off x="9331" y="5719665"/>
              <a:ext cx="12179808" cy="9050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FCAFE7A-1814-9242-02A7-9FEB1BC17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50" y="5876040"/>
              <a:ext cx="2397967" cy="67801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30BFCE4-0F86-6975-1F23-E6B82A49A2D1}"/>
              </a:ext>
            </a:extLst>
          </p:cNvPr>
          <p:cNvSpPr txBox="1"/>
          <p:nvPr userDrawn="1"/>
        </p:nvSpPr>
        <p:spPr>
          <a:xfrm>
            <a:off x="9907398" y="6172200"/>
            <a:ext cx="145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  <a:latin typeface="MrEavesXLSanOT" panose="020B0603060502020204" pitchFamily="34" charset="0"/>
              </a:rPr>
              <a:t>its.idaho.gov</a:t>
            </a:r>
            <a:endParaRPr lang="en-US" dirty="0">
              <a:solidFill>
                <a:schemeClr val="tx1"/>
              </a:solidFill>
              <a:latin typeface="MrEavesXLSanOT" panose="020B060306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5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lines and dots&#10;&#10;Description automatically generated">
            <a:extLst>
              <a:ext uri="{FF2B5EF4-FFF2-40B4-BE49-F238E27FC236}">
                <a16:creationId xmlns:a16="http://schemas.microsoft.com/office/drawing/2014/main" id="{9832B31F-75D3-2A1D-3295-78660EB01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5" y="3801011"/>
            <a:ext cx="1143000" cy="248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1014103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4000" b="1" dirty="0">
                <a:latin typeface="MrEavesXLSanNarOT" panose="02000606040000020004" pitchFamily="2" charset="77"/>
              </a:rPr>
              <a:t>tiered website packages for state agencies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11F94-4063-8A69-522D-F40016A01384}"/>
              </a:ext>
            </a:extLst>
          </p:cNvPr>
          <p:cNvSpPr txBox="1"/>
          <p:nvPr/>
        </p:nvSpPr>
        <p:spPr>
          <a:xfrm>
            <a:off x="605515" y="1659122"/>
            <a:ext cx="10900022" cy="1692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100" spc="200" dirty="0">
                <a:solidFill>
                  <a:schemeClr val="accent2"/>
                </a:solidFill>
                <a:latin typeface="MrEavesXLSanOT" panose="020B0603060502020204" pitchFamily="34" charset="77"/>
              </a:rPr>
              <a:t>PREPARED BY THE OFFICE OF INFORMATION TECHNOLOGY SERVICES | AUGUST 2024</a:t>
            </a:r>
          </a:p>
        </p:txBody>
      </p:sp>
    </p:spTree>
    <p:extLst>
      <p:ext uri="{BB962C8B-B14F-4D97-AF65-F5344CB8AC3E}">
        <p14:creationId xmlns:p14="http://schemas.microsoft.com/office/powerpoint/2010/main" val="7542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3121224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>
                <a:latin typeface="MrEavesXLSanNarOT" panose="02000606040000020004" pitchFamily="2" charset="77"/>
              </a:rPr>
              <a:t>tier three</a:t>
            </a:r>
          </a:p>
        </p:txBody>
      </p:sp>
    </p:spTree>
    <p:extLst>
      <p:ext uri="{BB962C8B-B14F-4D97-AF65-F5344CB8AC3E}">
        <p14:creationId xmlns:p14="http://schemas.microsoft.com/office/powerpoint/2010/main" val="96754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CE3C31-42D0-257A-46F1-E639C7FBF825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THREE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E1A63-662E-8A08-1C8C-27DF5E0E5DFA}"/>
              </a:ext>
            </a:extLst>
          </p:cNvPr>
          <p:cNvSpPr txBox="1"/>
          <p:nvPr/>
        </p:nvSpPr>
        <p:spPr>
          <a:xfrm>
            <a:off x="2" y="1543099"/>
            <a:ext cx="2536464" cy="1733808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Fully-Custom WordPress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8–12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A fully custom website with a unique design and tailored visitor experience for your agency. This theme also offers advanced forms and additional features to enhance functionality.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FEB00-EF21-FA05-044E-1C872466E8F4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FULLY-CUSTOM ITS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</p:spTree>
    <p:extLst>
      <p:ext uri="{BB962C8B-B14F-4D97-AF65-F5344CB8AC3E}">
        <p14:creationId xmlns:p14="http://schemas.microsoft.com/office/powerpoint/2010/main" val="1407614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3121224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>
                <a:latin typeface="MrEavesXLSanNarOT" panose="02000606040000020004" pitchFamily="2" charset="77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7879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lines and dots&#10;&#10;Description automatically generated">
            <a:extLst>
              <a:ext uri="{FF2B5EF4-FFF2-40B4-BE49-F238E27FC236}">
                <a16:creationId xmlns:a16="http://schemas.microsoft.com/office/drawing/2014/main" id="{9832B31F-75D3-2A1D-3295-78660EB01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5" y="3801011"/>
            <a:ext cx="1143000" cy="248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1014103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4000" b="1" dirty="0">
                <a:latin typeface="MrEavesXLSanNarOT" panose="02000606040000020004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78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1014103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4000" b="1" dirty="0">
                <a:latin typeface="MrEavesXLSanNarOT" panose="02000606040000020004" pitchFamily="2" charset="77"/>
              </a:rPr>
              <a:t>three tiers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A029F-166D-8F34-C6C1-5271D7269C8E}"/>
              </a:ext>
            </a:extLst>
          </p:cNvPr>
          <p:cNvSpPr txBox="1"/>
          <p:nvPr/>
        </p:nvSpPr>
        <p:spPr>
          <a:xfrm>
            <a:off x="605515" y="3551749"/>
            <a:ext cx="10900022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GLOBAL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3C1A9-C7EA-F64B-A7DF-A8003C084CE8}"/>
              </a:ext>
            </a:extLst>
          </p:cNvPr>
          <p:cNvSpPr txBox="1"/>
          <p:nvPr/>
        </p:nvSpPr>
        <p:spPr>
          <a:xfrm>
            <a:off x="605515" y="3982297"/>
            <a:ext cx="10900022" cy="222445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Section 508 / ADA Compliance (Web Accessibility)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Built with WordPress platform so each agency can manage their own content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Site metrics through Google Analytics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Ongoing hosting and site maintenance to ensure your site is working and secure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Discovery planning —we work directly with you to identify and develop your messaging, focus, and goals of the site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Optimized for desktop and mobile experiences</a:t>
            </a:r>
          </a:p>
          <a:p>
            <a:pPr marL="182880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rEavesXLSanOTBook" panose="020B0503060502020202" pitchFamily="34" charset="77"/>
              </a:rPr>
              <a:t>Features include blog, events, search, contact form, and more</a:t>
            </a:r>
          </a:p>
        </p:txBody>
      </p:sp>
    </p:spTree>
    <p:extLst>
      <p:ext uri="{BB962C8B-B14F-4D97-AF65-F5344CB8AC3E}">
        <p14:creationId xmlns:p14="http://schemas.microsoft.com/office/powerpoint/2010/main" val="372539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3121224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>
                <a:latin typeface="MrEavesXLSanNarOT" panose="02000606040000020004" pitchFamily="2" charset="77"/>
              </a:rPr>
              <a:t>tier one</a:t>
            </a:r>
          </a:p>
        </p:txBody>
      </p:sp>
    </p:spTree>
    <p:extLst>
      <p:ext uri="{BB962C8B-B14F-4D97-AF65-F5344CB8AC3E}">
        <p14:creationId xmlns:p14="http://schemas.microsoft.com/office/powerpoint/2010/main" val="228874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6FBC10-CAB2-B709-4A83-FE02D11E019C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10B70-058F-9DDA-3ED8-B49DB76D39FE}"/>
              </a:ext>
            </a:extLst>
          </p:cNvPr>
          <p:cNvSpPr txBox="1"/>
          <p:nvPr/>
        </p:nvSpPr>
        <p:spPr>
          <a:xfrm>
            <a:off x="3315694" y="5443750"/>
            <a:ext cx="5979381" cy="1692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“SKY” SKIN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8CA5F-FEC0-8C70-8F62-DDD2D4CD2FA2}"/>
              </a:ext>
            </a:extLst>
          </p:cNvPr>
          <p:cNvSpPr txBox="1"/>
          <p:nvPr/>
        </p:nvSpPr>
        <p:spPr>
          <a:xfrm>
            <a:off x="2" y="1543099"/>
            <a:ext cx="2536464" cy="1918474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Webmaster 4.0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2–3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Experience a fresh, out-of-the-box professional Idaho-agency-branded site! This seamless upgrade from the Webmaster 3.0 theme means no learning curve—just the same simple, familiar process for all your site updates.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D3B02-5882-A4D4-9906-DB5F03E543DF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“SKY”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3AF44-A788-06EA-EA65-14A76ACB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4" y="5534554"/>
            <a:ext cx="2169821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BA9F7-A4B7-8B3D-F301-48300B78E6EB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830DB-0079-A314-3DA9-EE74FBDBFDF5}"/>
              </a:ext>
            </a:extLst>
          </p:cNvPr>
          <p:cNvSpPr txBox="1"/>
          <p:nvPr/>
        </p:nvSpPr>
        <p:spPr>
          <a:xfrm>
            <a:off x="2" y="1543099"/>
            <a:ext cx="2536464" cy="1918474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Webmaster 4.0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2–3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Experience a fresh, out-of-the-box professional Idaho-agency-branded site! This seamless upgrade from the Webmaster 3.0 theme means no learning curve—just the same simple, familiar process for all your site updates.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AD00B-1E24-5CD0-1622-BE42214A4E75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“SAGE”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0DF33-D509-E168-A826-001FDB48E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3324" y="5534554"/>
            <a:ext cx="2169821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18524-9B0A-28FA-5CCF-CFE0BD5FE269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172C9-8196-BE06-3A5B-335BF5E8CCE9}"/>
              </a:ext>
            </a:extLst>
          </p:cNvPr>
          <p:cNvSpPr txBox="1"/>
          <p:nvPr/>
        </p:nvSpPr>
        <p:spPr>
          <a:xfrm>
            <a:off x="2" y="1543099"/>
            <a:ext cx="2536464" cy="1918474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Webmaster 4.0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2–3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Experience a fresh, out-of-the-box professional Idaho-agency-branded site! This seamless upgrade from the Webmaster 3.0 theme means no learning curve—just the same simple, familiar process for all your site updates.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04C53-CA35-A58A-6CF5-FD5564BE3A92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“SMOKE”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8A982-2A4F-DC23-E778-652D83769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4" y="5534554"/>
            <a:ext cx="2169821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68B521-7F91-B351-6003-C6E8269C5120}"/>
              </a:ext>
            </a:extLst>
          </p:cNvPr>
          <p:cNvSpPr txBox="1"/>
          <p:nvPr/>
        </p:nvSpPr>
        <p:spPr>
          <a:xfrm>
            <a:off x="605515" y="3121224"/>
            <a:ext cx="10900022" cy="61555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>
                <a:latin typeface="MrEavesXLSanNarOT" panose="02000606040000020004" pitchFamily="2" charset="77"/>
              </a:rPr>
              <a:t>tier two</a:t>
            </a:r>
          </a:p>
        </p:txBody>
      </p:sp>
    </p:spTree>
    <p:extLst>
      <p:ext uri="{BB962C8B-B14F-4D97-AF65-F5344CB8AC3E}">
        <p14:creationId xmlns:p14="http://schemas.microsoft.com/office/powerpoint/2010/main" val="179794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EEADC-9E0A-15D3-1C3B-7684C903262C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0E3A0-1B49-2C81-0328-B1636ECF043A}"/>
              </a:ext>
            </a:extLst>
          </p:cNvPr>
          <p:cNvSpPr txBox="1"/>
          <p:nvPr/>
        </p:nvSpPr>
        <p:spPr>
          <a:xfrm>
            <a:off x="2" y="1543099"/>
            <a:ext cx="2536464" cy="2103140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Unique Webmaster 4.0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3–6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Introducing an updated Webmaster theme with a custom homepage design and tailored color palette. Plus, enjoy additional features, designed pages, and advanced forms—all while maintaining the same easy update process you’re familiar with.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8ACEF-F463-C86F-4596-2F2463DCA12D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CUSTOM ISB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</p:spTree>
    <p:extLst>
      <p:ext uri="{BB962C8B-B14F-4D97-AF65-F5344CB8AC3E}">
        <p14:creationId xmlns:p14="http://schemas.microsoft.com/office/powerpoint/2010/main" val="162591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384A0-5590-9441-23C3-70900326DC87}"/>
              </a:ext>
            </a:extLst>
          </p:cNvPr>
          <p:cNvSpPr txBox="1"/>
          <p:nvPr/>
        </p:nvSpPr>
        <p:spPr>
          <a:xfrm>
            <a:off x="1" y="910181"/>
            <a:ext cx="2536465" cy="2308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500" spc="200" dirty="0">
                <a:solidFill>
                  <a:schemeClr val="accent2"/>
                </a:solidFill>
                <a:latin typeface="MrEavesXLSanOTBook" panose="020B0503060502020202" pitchFamily="34" charset="77"/>
              </a:rPr>
              <a:t>TIER TWO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0293F-F876-14AA-7B2D-58CE23EDD516}"/>
              </a:ext>
            </a:extLst>
          </p:cNvPr>
          <p:cNvSpPr txBox="1"/>
          <p:nvPr/>
        </p:nvSpPr>
        <p:spPr>
          <a:xfrm>
            <a:off x="2" y="1543099"/>
            <a:ext cx="2536464" cy="2103140"/>
          </a:xfrm>
          <a:prstGeom prst="rect">
            <a:avLst/>
          </a:prstGeom>
          <a:noFill/>
        </p:spPr>
        <p:txBody>
          <a:bodyPr wrap="square" lIns="228600" tIns="0" rIns="228600" bIns="0" rtlCol="0">
            <a:spAutoFit/>
          </a:bodyPr>
          <a:lstStyle/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Unique Webmaster 4.0 Theme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3–6 weeks</a:t>
            </a:r>
          </a:p>
          <a:p>
            <a:pPr marL="9842" algn="ctr">
              <a:spcAft>
                <a:spcPts val="1000"/>
              </a:spcAft>
            </a:pPr>
            <a:r>
              <a:rPr lang="en-US" sz="1200" dirty="0">
                <a:latin typeface="MrEavesXLSanOTBook" panose="020B0503060502020202" pitchFamily="34" charset="77"/>
              </a:rPr>
              <a:t>Introducing an updated Webmaster theme with a custom homepage design and tailored color palette. Plus, enjoy additional features, designed pages, and advanced forms—all while maintaining the same easy update process you’re familiar with.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C5C80-E704-9B00-D247-0400D16AFE24}"/>
              </a:ext>
            </a:extLst>
          </p:cNvPr>
          <p:cNvSpPr txBox="1"/>
          <p:nvPr/>
        </p:nvSpPr>
        <p:spPr>
          <a:xfrm>
            <a:off x="2" y="5007751"/>
            <a:ext cx="2536464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1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CUSTOM SPD</a:t>
            </a:r>
          </a:p>
          <a:p>
            <a:pPr algn="ctr"/>
            <a:r>
              <a:rPr lang="en-US" sz="900" spc="200" dirty="0">
                <a:solidFill>
                  <a:schemeClr val="tx2"/>
                </a:solidFill>
                <a:latin typeface="MrEavesXLSanOTBook" panose="020B0503060502020202" pitchFamily="34" charset="77"/>
              </a:rPr>
              <a:t>[example]</a:t>
            </a:r>
          </a:p>
        </p:txBody>
      </p:sp>
    </p:spTree>
    <p:extLst>
      <p:ext uri="{BB962C8B-B14F-4D97-AF65-F5344CB8AC3E}">
        <p14:creationId xmlns:p14="http://schemas.microsoft.com/office/powerpoint/2010/main" val="3835825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ITS Color Palet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00562A"/>
      </a:accent1>
      <a:accent2>
        <a:srgbClr val="3EB54B"/>
      </a:accent2>
      <a:accent3>
        <a:srgbClr val="FFD400"/>
      </a:accent3>
      <a:accent4>
        <a:srgbClr val="FFFFFF"/>
      </a:accent4>
      <a:accent5>
        <a:srgbClr val="DFFFB4"/>
      </a:accent5>
      <a:accent6>
        <a:srgbClr val="FFB003"/>
      </a:accent6>
      <a:hlink>
        <a:srgbClr val="3EB54B"/>
      </a:hlink>
      <a:folHlink>
        <a:srgbClr val="FFD4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94B1024CCD245AC3E0BD8FDE8AEBB" ma:contentTypeVersion="11" ma:contentTypeDescription="Create a new document." ma:contentTypeScope="" ma:versionID="e986715440ac2ac2b1d1006741b32adf">
  <xsd:schema xmlns:xsd="http://www.w3.org/2001/XMLSchema" xmlns:xs="http://www.w3.org/2001/XMLSchema" xmlns:p="http://schemas.microsoft.com/office/2006/metadata/properties" xmlns:ns2="d465b6b6-f31a-411b-8e4e-46ca18a27419" xmlns:ns3="7a17e6cf-fad8-474a-a723-3bf8e3acc7f3" targetNamespace="http://schemas.microsoft.com/office/2006/metadata/properties" ma:root="true" ma:fieldsID="99a88ef230a15ade14f6b5893317401d" ns2:_="" ns3:_="">
    <xsd:import namespace="d465b6b6-f31a-411b-8e4e-46ca18a27419"/>
    <xsd:import namespace="7a17e6cf-fad8-474a-a723-3bf8e3acc7f3"/>
    <xsd:element name="properties">
      <xsd:complexType>
        <xsd:sequence>
          <xsd:element name="documentManagement">
            <xsd:complexType>
              <xsd:all>
                <xsd:element ref="ns2:Document_x0020_Owner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5b6b6-f31a-411b-8e4e-46ca18a27419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8" ma:displayName="Document Owner" ma:description="This is the person who will review this document for retention policies." ma:list="UserInfo" ma:SearchPeopleOnly="false" ma:internalName="Document_x0020_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5" nillable="true" ma:displayName="Taxonomy Catch All Column" ma:hidden="true" ma:list="{c193fa9a-87ef-42d0-b115-c60db099419b}" ma:internalName="TaxCatchAll" ma:showField="CatchAllData" ma:web="d465b6b6-f31a-411b-8e4e-46ca18a274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7e6cf-fad8-474a-a723-3bf8e3acc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19d7729-17ec-432f-96e5-5ca9df5b17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d465b6b6-f31a-411b-8e4e-46ca18a27419">
      <UserInfo>
        <DisplayName/>
        <AccountId/>
        <AccountType/>
      </UserInfo>
    </Document_x0020_Owner>
    <lcf76f155ced4ddcb4097134ff3c332f xmlns="7a17e6cf-fad8-474a-a723-3bf8e3acc7f3">
      <Terms xmlns="http://schemas.microsoft.com/office/infopath/2007/PartnerControls"/>
    </lcf76f155ced4ddcb4097134ff3c332f>
    <TaxCatchAll xmlns="d465b6b6-f31a-411b-8e4e-46ca18a274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2C0D1A-1D09-4EA8-BE2A-13AC6D913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5b6b6-f31a-411b-8e4e-46ca18a27419"/>
    <ds:schemaRef ds:uri="7a17e6cf-fad8-474a-a723-3bf8e3acc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DF692-5F8F-4465-9F86-50B5C9915607}">
  <ds:schemaRefs>
    <ds:schemaRef ds:uri="http://schemas.microsoft.com/office/2006/metadata/properties"/>
    <ds:schemaRef ds:uri="http://schemas.microsoft.com/office/infopath/2007/PartnerControls"/>
    <ds:schemaRef ds:uri="d465b6b6-f31a-411b-8e4e-46ca18a27419"/>
    <ds:schemaRef ds:uri="7a17e6cf-fad8-474a-a723-3bf8e3acc7f3"/>
  </ds:schemaRefs>
</ds:datastoreItem>
</file>

<file path=customXml/itemProps3.xml><?xml version="1.0" encoding="utf-8"?>
<ds:datastoreItem xmlns:ds="http://schemas.openxmlformats.org/officeDocument/2006/customXml" ds:itemID="{4735024E-12AB-4274-8FF1-73CA022495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183</TotalTime>
  <Words>407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Franklin Gothic Book</vt:lpstr>
      <vt:lpstr>Franklin Gothic Medium</vt:lpstr>
      <vt:lpstr>MrEavesXLSanNarOT</vt:lpstr>
      <vt:lpstr>MrEavesXLSanOT</vt:lpstr>
      <vt:lpstr>MrEavesXLSanOTBook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Bartz</dc:creator>
  <cp:lastModifiedBy>Aaron Day</cp:lastModifiedBy>
  <cp:revision>32</cp:revision>
  <dcterms:created xsi:type="dcterms:W3CDTF">2023-09-14T14:43:40Z</dcterms:created>
  <dcterms:modified xsi:type="dcterms:W3CDTF">2025-01-23T21:18:36Z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0x010100D6294B1024CCD245AC3E0BD8FDE8AEBB</vt:lpwstr>
  </property>
  <property fmtid="{D5CDD505-2E9C-101B-9397-08002B2CF9AE}" pid="3" name="Order">
    <vt:r8>148800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